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8" r:id="rId3"/>
    <p:sldId id="257" r:id="rId4"/>
    <p:sldId id="260" r:id="rId5"/>
    <p:sldId id="271" r:id="rId6"/>
    <p:sldId id="280" r:id="rId7"/>
    <p:sldId id="261" r:id="rId8"/>
    <p:sldId id="272" r:id="rId9"/>
    <p:sldId id="278" r:id="rId10"/>
    <p:sldId id="262" r:id="rId11"/>
    <p:sldId id="273" r:id="rId12"/>
    <p:sldId id="283" r:id="rId13"/>
    <p:sldId id="263" r:id="rId14"/>
    <p:sldId id="269" r:id="rId15"/>
    <p:sldId id="274" r:id="rId16"/>
    <p:sldId id="279" r:id="rId17"/>
    <p:sldId id="264" r:id="rId18"/>
    <p:sldId id="270" r:id="rId19"/>
    <p:sldId id="275" r:id="rId20"/>
    <p:sldId id="281" r:id="rId21"/>
    <p:sldId id="265" r:id="rId22"/>
    <p:sldId id="276" r:id="rId23"/>
    <p:sldId id="282" r:id="rId24"/>
    <p:sldId id="267" r:id="rId25"/>
    <p:sldId id="268" r:id="rId26"/>
    <p:sldId id="27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A4FD-CA60-4E26-895D-142AC7273583}" type="datetimeFigureOut">
              <a:rPr lang="en-GB" smtClean="0"/>
              <a:t>03/09/2014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EE5F7-004C-4C87-80E8-12EEC1038DE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A4FD-CA60-4E26-895D-142AC7273583}" type="datetimeFigureOut">
              <a:rPr lang="en-GB" smtClean="0"/>
              <a:t>03/09/2014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EE5F7-004C-4C87-80E8-12EEC1038DE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A4FD-CA60-4E26-895D-142AC7273583}" type="datetimeFigureOut">
              <a:rPr lang="en-GB" smtClean="0"/>
              <a:t>03/09/2014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EE5F7-004C-4C87-80E8-12EEC1038DE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A4FD-CA60-4E26-895D-142AC7273583}" type="datetimeFigureOut">
              <a:rPr lang="en-GB" smtClean="0"/>
              <a:t>03/09/2014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EE5F7-004C-4C87-80E8-12EEC1038DE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A4FD-CA60-4E26-895D-142AC7273583}" type="datetimeFigureOut">
              <a:rPr lang="en-GB" smtClean="0"/>
              <a:t>03/09/2014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EE5F7-004C-4C87-80E8-12EEC1038DE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A4FD-CA60-4E26-895D-142AC7273583}" type="datetimeFigureOut">
              <a:rPr lang="en-GB" smtClean="0"/>
              <a:t>03/09/2014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EE5F7-004C-4C87-80E8-12EEC1038DE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A4FD-CA60-4E26-895D-142AC7273583}" type="datetimeFigureOut">
              <a:rPr lang="en-GB" smtClean="0"/>
              <a:t>03/09/2014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EE5F7-004C-4C87-80E8-12EEC1038DE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A4FD-CA60-4E26-895D-142AC7273583}" type="datetimeFigureOut">
              <a:rPr lang="en-GB" smtClean="0"/>
              <a:t>03/09/2014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EE5F7-004C-4C87-80E8-12EEC1038DE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A4FD-CA60-4E26-895D-142AC7273583}" type="datetimeFigureOut">
              <a:rPr lang="en-GB" smtClean="0"/>
              <a:t>03/09/2014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EE5F7-004C-4C87-80E8-12EEC1038DE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A4FD-CA60-4E26-895D-142AC7273583}" type="datetimeFigureOut">
              <a:rPr lang="en-GB" smtClean="0"/>
              <a:t>03/09/2014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EE5F7-004C-4C87-80E8-12EEC1038DE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A4FD-CA60-4E26-895D-142AC7273583}" type="datetimeFigureOut">
              <a:rPr lang="en-GB" smtClean="0"/>
              <a:t>03/09/2014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EE5F7-004C-4C87-80E8-12EEC1038DE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DEA4FD-CA60-4E26-895D-142AC7273583}" type="datetimeFigureOut">
              <a:rPr lang="en-GB" smtClean="0"/>
              <a:t>03/09/2014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AEE5F7-004C-4C87-80E8-12EEC1038DE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GB" sz="2000" b="1" dirty="0" smtClean="0">
              <a:latin typeface="+mj-lt"/>
            </a:endParaRPr>
          </a:p>
          <a:p>
            <a:endParaRPr lang="en-GB" sz="2000" b="1" dirty="0">
              <a:latin typeface="+mj-lt"/>
            </a:endParaRPr>
          </a:p>
          <a:p>
            <a:r>
              <a:rPr lang="en-GB" sz="2000" b="1" dirty="0" smtClean="0">
                <a:latin typeface="+mj-lt"/>
              </a:rPr>
              <a:t>Heather Clemson</a:t>
            </a:r>
            <a:endParaRPr lang="en-GB" sz="2000" b="1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2492896"/>
            <a:ext cx="7175351" cy="179316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en-GB" sz="9600" dirty="0" smtClean="0"/>
              <a:t>Thinking Skills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118437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5229200"/>
            <a:ext cx="6512511" cy="1008112"/>
          </a:xfrm>
        </p:spPr>
        <p:txBody>
          <a:bodyPr/>
          <a:lstStyle/>
          <a:p>
            <a:r>
              <a:rPr lang="en-GB" b="1" dirty="0" smtClean="0"/>
              <a:t>3. `Applying`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980728"/>
            <a:ext cx="8229600" cy="403244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4000" i="1" dirty="0" smtClean="0"/>
              <a:t>Implementing</a:t>
            </a:r>
            <a:r>
              <a:rPr lang="en-GB" sz="4000" i="1" dirty="0"/>
              <a:t>, carrying out, using, executing</a:t>
            </a:r>
            <a:endParaRPr lang="en-GB" sz="4000" dirty="0"/>
          </a:p>
          <a:p>
            <a:pPr marL="0" indent="0">
              <a:buNone/>
            </a:pPr>
            <a:r>
              <a:rPr lang="en-GB" sz="4000" dirty="0"/>
              <a:t>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/>
              <a:t>The pupil has understood the various ideas/instructions and puts them into effect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/>
              <a:t>Able to carry out his/her ideas – do an exercise as you have asked.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/>
              <a:t>They use your suggestions at home or in the lesson</a:t>
            </a:r>
          </a:p>
          <a:p>
            <a:pPr marL="0" indent="0">
              <a:buNone/>
            </a:pPr>
            <a:r>
              <a:rPr lang="en-GB" sz="4000" dirty="0"/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577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4725144"/>
            <a:ext cx="6512511" cy="1152128"/>
          </a:xfrm>
        </p:spPr>
        <p:txBody>
          <a:bodyPr/>
          <a:lstStyle/>
          <a:p>
            <a:r>
              <a:rPr lang="en-GB" dirty="0" smtClean="0"/>
              <a:t>3. `Applying` - Q`s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7704856" cy="3705592"/>
          </a:xfrm>
        </p:spPr>
        <p:txBody>
          <a:bodyPr>
            <a:noAutofit/>
          </a:bodyPr>
          <a:lstStyle/>
          <a:p>
            <a:r>
              <a:rPr lang="en-GB" sz="2800" dirty="0" smtClean="0"/>
              <a:t>What would happen if…………..?</a:t>
            </a:r>
          </a:p>
          <a:p>
            <a:r>
              <a:rPr lang="en-GB" sz="2800" dirty="0" smtClean="0"/>
              <a:t>What can you use to show or explain……….?</a:t>
            </a:r>
          </a:p>
          <a:p>
            <a:r>
              <a:rPr lang="en-GB" sz="2800" dirty="0" smtClean="0"/>
              <a:t>Can you sort this by features such as…………?</a:t>
            </a:r>
          </a:p>
          <a:p>
            <a:r>
              <a:rPr lang="en-GB" sz="2800" dirty="0" smtClean="0"/>
              <a:t>How would you solve?</a:t>
            </a:r>
          </a:p>
          <a:p>
            <a:r>
              <a:rPr lang="en-GB" sz="2800" dirty="0" smtClean="0"/>
              <a:t>What factors would you change if………….?</a:t>
            </a:r>
          </a:p>
          <a:p>
            <a:r>
              <a:rPr lang="en-GB" sz="2800" dirty="0" smtClean="0"/>
              <a:t>How is…………….an example of?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2620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4941168"/>
            <a:ext cx="6512511" cy="574000"/>
          </a:xfrm>
        </p:spPr>
        <p:txBody>
          <a:bodyPr/>
          <a:lstStyle/>
          <a:p>
            <a:r>
              <a:rPr lang="en-GB" dirty="0" smtClean="0"/>
              <a:t>Homer is applying himself to a problem!</a:t>
            </a:r>
            <a:endParaRPr lang="en-GB" dirty="0"/>
          </a:p>
        </p:txBody>
      </p:sp>
      <p:pic>
        <p:nvPicPr>
          <p:cNvPr id="4" name="Content Placeholder 3" descr="https://scontent-a-lhr.xx.fbcdn.net/hphotos-xfp1/t1.0-9/10301049_323087607840425_6108212142689659820_n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476672"/>
            <a:ext cx="6120681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639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5157192"/>
            <a:ext cx="6667143" cy="1368152"/>
          </a:xfrm>
        </p:spPr>
        <p:txBody>
          <a:bodyPr>
            <a:normAutofit/>
          </a:bodyPr>
          <a:lstStyle/>
          <a:p>
            <a:pPr marL="0" indent="0"/>
            <a:r>
              <a:rPr lang="en-GB" b="1" dirty="0" smtClean="0"/>
              <a:t>4. `Analysing` </a:t>
            </a:r>
            <a:br>
              <a:rPr lang="en-GB" b="1" dirty="0" smtClean="0"/>
            </a:br>
            <a:r>
              <a:rPr lang="en-GB" sz="3100" dirty="0" smtClean="0"/>
              <a:t>Higher order thinking</a:t>
            </a:r>
            <a:endParaRPr lang="en-GB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7776864" cy="4137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i="1" dirty="0" smtClean="0"/>
              <a:t>Comparing</a:t>
            </a:r>
            <a:r>
              <a:rPr lang="en-GB" sz="2400" i="1" dirty="0"/>
              <a:t>, organising, deconstructing, attributing, outlining, finding, structuring, integrating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Comparing </a:t>
            </a:r>
            <a:r>
              <a:rPr lang="en-GB" sz="2400" dirty="0"/>
              <a:t>music and transferring knowledge previously understood in other pieces to the current </a:t>
            </a:r>
            <a:r>
              <a:rPr lang="en-GB" sz="2400" dirty="0" smtClean="0"/>
              <a:t>piece.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 smtClean="0"/>
              <a:t>eg</a:t>
            </a:r>
            <a:r>
              <a:rPr lang="en-GB" sz="2400" dirty="0"/>
              <a:t>. </a:t>
            </a:r>
            <a:r>
              <a:rPr lang="en-GB" sz="2400" dirty="0" smtClean="0"/>
              <a:t>realising </a:t>
            </a:r>
            <a:r>
              <a:rPr lang="en-GB" sz="2400" dirty="0"/>
              <a:t>that the end of section A in Go Tell is the same notes as the end of section A in Allegro – but played more staccato in Allegro than Go tell Aunt </a:t>
            </a:r>
            <a:r>
              <a:rPr lang="en-GB" sz="2400" dirty="0" err="1" smtClean="0"/>
              <a:t>Rhody</a:t>
            </a:r>
            <a:r>
              <a:rPr lang="en-GB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41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4941168"/>
            <a:ext cx="6512511" cy="1008112"/>
          </a:xfrm>
        </p:spPr>
        <p:txBody>
          <a:bodyPr/>
          <a:lstStyle/>
          <a:p>
            <a:r>
              <a:rPr lang="en-GB" dirty="0"/>
              <a:t>4. </a:t>
            </a:r>
            <a:r>
              <a:rPr lang="en-GB" dirty="0" smtClean="0"/>
              <a:t>`Analysing` </a:t>
            </a:r>
            <a:r>
              <a:rPr lang="en-GB" dirty="0"/>
              <a:t/>
            </a:r>
            <a:br>
              <a:rPr lang="en-GB" dirty="0"/>
            </a:br>
            <a:r>
              <a:rPr lang="en-GB" sz="2800" dirty="0"/>
              <a:t>Higher order thinking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245424" cy="392161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Deconstructing </a:t>
            </a:r>
            <a:r>
              <a:rPr lang="en-GB" sz="2400" dirty="0"/>
              <a:t>- `chunking` </a:t>
            </a:r>
            <a:r>
              <a:rPr lang="en-GB" sz="2400" dirty="0" smtClean="0"/>
              <a:t>music for clarity – exercises – form – structure</a:t>
            </a:r>
            <a:r>
              <a:rPr lang="en-GB" sz="2400" dirty="0"/>
              <a:t> </a:t>
            </a:r>
            <a:r>
              <a:rPr lang="en-GB" sz="2400" dirty="0" smtClean="0"/>
              <a:t>– musicality -  technique.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Knowing that Twinkle is a `sandwich` and </a:t>
            </a:r>
            <a:r>
              <a:rPr lang="en-GB" sz="2400" dirty="0" smtClean="0"/>
              <a:t>being able </a:t>
            </a:r>
            <a:r>
              <a:rPr lang="en-GB" sz="2400" dirty="0"/>
              <a:t>to compare with Go </a:t>
            </a:r>
            <a:r>
              <a:rPr lang="en-GB" sz="2400" dirty="0" smtClean="0"/>
              <a:t>Tell </a:t>
            </a:r>
            <a:r>
              <a:rPr lang="en-GB" sz="2400" dirty="0"/>
              <a:t>and May Song and Judas Mac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Integrating internalised knowledge – tone production, musical phrasing, dynamics following the shape of the musical pitch of the melody.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706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4941168"/>
            <a:ext cx="6512511" cy="1080120"/>
          </a:xfrm>
        </p:spPr>
        <p:txBody>
          <a:bodyPr/>
          <a:lstStyle/>
          <a:p>
            <a:r>
              <a:rPr lang="en-GB" dirty="0" smtClean="0"/>
              <a:t>4. `Analysing` - Q`s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173416" cy="3993624"/>
          </a:xfrm>
        </p:spPr>
        <p:txBody>
          <a:bodyPr>
            <a:noAutofit/>
          </a:bodyPr>
          <a:lstStyle/>
          <a:p>
            <a:r>
              <a:rPr lang="en-GB" sz="2800" dirty="0" smtClean="0"/>
              <a:t>What is similar to………..or different from?</a:t>
            </a:r>
          </a:p>
          <a:p>
            <a:r>
              <a:rPr lang="en-GB" sz="2800" dirty="0" smtClean="0"/>
              <a:t>What is the underlying theme – meaning?</a:t>
            </a:r>
          </a:p>
          <a:p>
            <a:r>
              <a:rPr lang="en-GB" sz="2800" dirty="0" smtClean="0"/>
              <a:t>Who/what do you think…..?</a:t>
            </a:r>
          </a:p>
          <a:p>
            <a:r>
              <a:rPr lang="en-GB" sz="2800" dirty="0" smtClean="0"/>
              <a:t>What conclusions can you draw?</a:t>
            </a:r>
          </a:p>
          <a:p>
            <a:r>
              <a:rPr lang="en-GB" sz="2800" dirty="0" smtClean="0"/>
              <a:t>Can you explain what would have happened when……………?</a:t>
            </a:r>
          </a:p>
          <a:p>
            <a:r>
              <a:rPr lang="en-GB" sz="2800" dirty="0" smtClean="0"/>
              <a:t>Is the information based on fact or opinion?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8938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7" y="5085184"/>
            <a:ext cx="7190184" cy="864096"/>
          </a:xfrm>
        </p:spPr>
        <p:txBody>
          <a:bodyPr/>
          <a:lstStyle/>
          <a:p>
            <a:r>
              <a:rPr lang="en-GB" dirty="0" smtClean="0"/>
              <a:t>Analysis of the situation?</a:t>
            </a:r>
            <a:endParaRPr lang="en-GB" dirty="0"/>
          </a:p>
        </p:txBody>
      </p:sp>
      <p:pic>
        <p:nvPicPr>
          <p:cNvPr id="4" name="Content Placeholder 3" descr="https://fbcdn-sphotos-d-a.akamaihd.net/hphotos-ak-prn1/t1.0-9/1016929_880360451977618_7782512202707732354_n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6672"/>
            <a:ext cx="6552728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723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5229200"/>
            <a:ext cx="6512511" cy="936104"/>
          </a:xfrm>
        </p:spPr>
        <p:txBody>
          <a:bodyPr/>
          <a:lstStyle/>
          <a:p>
            <a:r>
              <a:rPr lang="en-GB" b="1" dirty="0" smtClean="0"/>
              <a:t>5. `Evaluating`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17432" cy="3849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i="1" dirty="0" smtClean="0"/>
              <a:t>Checking</a:t>
            </a:r>
            <a:r>
              <a:rPr lang="en-GB" sz="2400" i="1" dirty="0"/>
              <a:t>, hypothesising, critiquing, experimenting, judging, testing, detecting, </a:t>
            </a:r>
            <a:r>
              <a:rPr lang="en-GB" sz="2400" i="1" dirty="0" smtClean="0"/>
              <a:t>monitoring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The pupil </a:t>
            </a:r>
            <a:r>
              <a:rPr lang="en-GB" sz="2400" dirty="0"/>
              <a:t>thinks about what they have played and actively works out how to develop their own playing </a:t>
            </a:r>
            <a:r>
              <a:rPr lang="en-GB" sz="2400" dirty="0" smtClean="0"/>
              <a:t>further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Hypothesising – what if I did this – how would it sound if I could try this – when I did this it sounded like a ……… - maybe I will try that again and do this </a:t>
            </a:r>
            <a:r>
              <a:rPr lang="en-GB" sz="2400" dirty="0" smtClean="0"/>
              <a:t>………….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6218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5373216"/>
            <a:ext cx="6512511" cy="864096"/>
          </a:xfrm>
        </p:spPr>
        <p:txBody>
          <a:bodyPr/>
          <a:lstStyle/>
          <a:p>
            <a:r>
              <a:rPr lang="en-GB" dirty="0"/>
              <a:t>5. </a:t>
            </a:r>
            <a:r>
              <a:rPr lang="en-GB" dirty="0" smtClean="0"/>
              <a:t>`Evaluating`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7776864" cy="3993624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Experimenting – transpose into another key, play sadly – play like a march – play in minor key instead – change the dynamics – play one hand quietly and the other </a:t>
            </a:r>
            <a:r>
              <a:rPr lang="en-GB" sz="2800" dirty="0" smtClean="0"/>
              <a:t>loudly and able to evaluate/consider the effects.</a:t>
            </a: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Making judgements about their own playing and others`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Knowing when they have made a mistake and being able to work out where and why and what to do next.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1489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9" y="5013176"/>
            <a:ext cx="6902152" cy="936104"/>
          </a:xfrm>
        </p:spPr>
        <p:txBody>
          <a:bodyPr/>
          <a:lstStyle/>
          <a:p>
            <a:r>
              <a:rPr lang="en-GB" dirty="0" smtClean="0"/>
              <a:t>5. `Evaluating` - Q`s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What would happen if………………?</a:t>
            </a:r>
          </a:p>
          <a:p>
            <a:r>
              <a:rPr lang="en-GB" sz="2400" dirty="0" smtClean="0"/>
              <a:t>What is your opinion of…………?</a:t>
            </a:r>
          </a:p>
          <a:p>
            <a:r>
              <a:rPr lang="en-GB" sz="2400" dirty="0" smtClean="0"/>
              <a:t>How could…………………be improved?</a:t>
            </a:r>
          </a:p>
          <a:p>
            <a:r>
              <a:rPr lang="en-GB" sz="2400" dirty="0" smtClean="0"/>
              <a:t>What shows you that…………….happened?</a:t>
            </a:r>
          </a:p>
          <a:p>
            <a:r>
              <a:rPr lang="en-GB" sz="2400" dirty="0" smtClean="0"/>
              <a:t>Do you agree with the outcome?</a:t>
            </a:r>
          </a:p>
          <a:p>
            <a:r>
              <a:rPr lang="en-GB" sz="2400" dirty="0" smtClean="0"/>
              <a:t>Using what you know about………………….how would you explain?</a:t>
            </a:r>
          </a:p>
          <a:p>
            <a:r>
              <a:rPr lang="en-GB" sz="2400" dirty="0" smtClean="0"/>
              <a:t>What evidence supports your view?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2579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280920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80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4725144"/>
            <a:ext cx="6512511" cy="790024"/>
          </a:xfrm>
        </p:spPr>
        <p:txBody>
          <a:bodyPr/>
          <a:lstStyle/>
          <a:p>
            <a:r>
              <a:rPr lang="en-GB" dirty="0" smtClean="0"/>
              <a:t>Great evaluation going on here!</a:t>
            </a:r>
            <a:endParaRPr lang="en-GB" dirty="0"/>
          </a:p>
        </p:txBody>
      </p:sp>
      <p:pic>
        <p:nvPicPr>
          <p:cNvPr id="4" name="Content Placeholder 3" descr="https://fbcdn-sphotos-a-a.akamaihd.net/hphotos-ak-xpa1/t1.0-9/1530543_567091586713601_703880355_n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6480720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665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5589240"/>
            <a:ext cx="6512511" cy="936104"/>
          </a:xfrm>
        </p:spPr>
        <p:txBody>
          <a:bodyPr/>
          <a:lstStyle/>
          <a:p>
            <a:r>
              <a:rPr lang="en-GB" b="1" dirty="0" smtClean="0"/>
              <a:t>6. `Creating`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352928" cy="456968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9600" i="1" dirty="0" smtClean="0"/>
              <a:t>Designing</a:t>
            </a:r>
            <a:r>
              <a:rPr lang="en-GB" sz="9600" i="1" dirty="0"/>
              <a:t>, constructing, planning, producing, inventing, devising, making</a:t>
            </a:r>
            <a:endParaRPr lang="en-GB" sz="9600" dirty="0"/>
          </a:p>
          <a:p>
            <a:pPr marL="0" indent="0">
              <a:buNone/>
            </a:pPr>
            <a:r>
              <a:rPr lang="en-GB" sz="9600" i="1" dirty="0"/>
              <a:t> </a:t>
            </a:r>
            <a:endParaRPr lang="en-GB" sz="9600" dirty="0"/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9600" dirty="0"/>
              <a:t>Pupils think about how they play, they design their interpretation – discussion, listening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9600" dirty="0"/>
              <a:t>They work with others to produce </a:t>
            </a:r>
            <a:r>
              <a:rPr lang="en-GB" sz="9600" dirty="0" smtClean="0"/>
              <a:t>collaborative, </a:t>
            </a:r>
            <a:r>
              <a:rPr lang="en-GB" sz="9600" dirty="0"/>
              <a:t>well thought out group work using </a:t>
            </a:r>
            <a:r>
              <a:rPr lang="en-GB" sz="9600" dirty="0" smtClean="0"/>
              <a:t>opinions and </a:t>
            </a:r>
            <a:r>
              <a:rPr lang="en-GB" sz="9600" dirty="0"/>
              <a:t>discussion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9600" dirty="0"/>
              <a:t>They </a:t>
            </a:r>
            <a:r>
              <a:rPr lang="en-GB" sz="9600" dirty="0" smtClean="0"/>
              <a:t>create/experiment with their </a:t>
            </a:r>
            <a:r>
              <a:rPr lang="en-GB" sz="9600" dirty="0"/>
              <a:t>own music – perhaps using the teacher or peers to bounce ideas around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9600" dirty="0"/>
              <a:t>They invent mind pictures – sound pictures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9600" dirty="0"/>
              <a:t>They devise </a:t>
            </a:r>
            <a:r>
              <a:rPr lang="en-GB" sz="9600" dirty="0" smtClean="0"/>
              <a:t>- imagine </a:t>
            </a:r>
            <a:r>
              <a:rPr lang="en-GB" sz="9600" dirty="0"/>
              <a:t>and make the music so that they `own` it.</a:t>
            </a:r>
          </a:p>
          <a:p>
            <a:pPr marL="0" indent="0">
              <a:buNone/>
            </a:pPr>
            <a:r>
              <a:rPr lang="en-GB" sz="8000" i="1" dirty="0"/>
              <a:t> </a:t>
            </a:r>
            <a:endParaRPr lang="en-GB" sz="80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745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5157192"/>
            <a:ext cx="6512511" cy="864096"/>
          </a:xfrm>
        </p:spPr>
        <p:txBody>
          <a:bodyPr/>
          <a:lstStyle/>
          <a:p>
            <a:r>
              <a:rPr lang="en-GB" dirty="0" smtClean="0"/>
              <a:t>6. `Creating` - Q`s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What might be a solution to?</a:t>
            </a:r>
          </a:p>
          <a:p>
            <a:r>
              <a:rPr lang="en-GB" sz="2800" dirty="0" smtClean="0"/>
              <a:t>Can you come up with an idea that would………….?</a:t>
            </a:r>
          </a:p>
          <a:p>
            <a:r>
              <a:rPr lang="en-GB" sz="2800" dirty="0" smtClean="0"/>
              <a:t>How many ways can you……………….?</a:t>
            </a:r>
          </a:p>
          <a:p>
            <a:r>
              <a:rPr lang="en-GB" sz="2800" dirty="0" smtClean="0"/>
              <a:t>How would you create/improve/develop……?</a:t>
            </a:r>
          </a:p>
          <a:p>
            <a:r>
              <a:rPr lang="en-GB" sz="2800" dirty="0" smtClean="0"/>
              <a:t>What might happen if………….?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235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9" y="5301208"/>
            <a:ext cx="7262192" cy="864096"/>
          </a:xfrm>
        </p:spPr>
        <p:txBody>
          <a:bodyPr/>
          <a:lstStyle/>
          <a:p>
            <a:r>
              <a:rPr lang="en-GB" dirty="0" smtClean="0"/>
              <a:t>Creativity is not easy!</a:t>
            </a:r>
            <a:endParaRPr lang="en-GB" dirty="0"/>
          </a:p>
        </p:txBody>
      </p:sp>
      <p:pic>
        <p:nvPicPr>
          <p:cNvPr id="4" name="Content Placeholder 3" descr="https://scontent-b-lhr.xx.fbcdn.net/hphotos-prn1/t1.0-9/10177376_280858412080554_434216968638070084_n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6840760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345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1" y="5157192"/>
            <a:ext cx="7704855" cy="357976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i</a:t>
            </a:r>
            <a:r>
              <a:rPr lang="en-GB" dirty="0" smtClean="0"/>
              <a:t>. Teaching each other - `LOTS`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99592" y="731520"/>
            <a:ext cx="7344816" cy="4353664"/>
          </a:xfrm>
        </p:spPr>
        <p:txBody>
          <a:bodyPr>
            <a:normAutofit fontScale="92500"/>
          </a:bodyPr>
          <a:lstStyle/>
          <a:p>
            <a:r>
              <a:rPr lang="en-GB" sz="4400" dirty="0" smtClean="0"/>
              <a:t>Devise a `mini` lesson and demonstrate a situation using `Lower Order Thinking Skills`(`LOTS`)</a:t>
            </a:r>
          </a:p>
          <a:p>
            <a:r>
              <a:rPr lang="en-GB" sz="4400" dirty="0" smtClean="0"/>
              <a:t>Be the teacher using `LOTS`</a:t>
            </a:r>
          </a:p>
          <a:p>
            <a:r>
              <a:rPr lang="en-GB" sz="4400" dirty="0" smtClean="0"/>
              <a:t>Be the pupil using `LOTS`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26842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1" y="4941168"/>
            <a:ext cx="7694240" cy="574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ii. Teaching each other `HOTS`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7200800" cy="392161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sz="4400" dirty="0">
                <a:solidFill>
                  <a:prstClr val="black"/>
                </a:solidFill>
              </a:rPr>
              <a:t>Devise a `mini` lesson and demonstrate a situation using </a:t>
            </a:r>
            <a:r>
              <a:rPr lang="en-GB" sz="4400" dirty="0" smtClean="0">
                <a:solidFill>
                  <a:prstClr val="black"/>
                </a:solidFill>
              </a:rPr>
              <a:t>`Higher </a:t>
            </a:r>
            <a:r>
              <a:rPr lang="en-GB" sz="4400" dirty="0">
                <a:solidFill>
                  <a:prstClr val="black"/>
                </a:solidFill>
              </a:rPr>
              <a:t>Order Thinking Skills</a:t>
            </a:r>
            <a:r>
              <a:rPr lang="en-GB" sz="4400" dirty="0" smtClean="0">
                <a:solidFill>
                  <a:prstClr val="black"/>
                </a:solidFill>
              </a:rPr>
              <a:t>` (`HOTS`)</a:t>
            </a:r>
            <a:endParaRPr lang="en-GB" sz="4400" dirty="0">
              <a:solidFill>
                <a:prstClr val="black"/>
              </a:solidFill>
            </a:endParaRPr>
          </a:p>
          <a:p>
            <a:pPr lvl="0"/>
            <a:r>
              <a:rPr lang="en-GB" sz="4400" dirty="0">
                <a:solidFill>
                  <a:prstClr val="black"/>
                </a:solidFill>
              </a:rPr>
              <a:t>Be the teacher </a:t>
            </a:r>
            <a:r>
              <a:rPr lang="en-GB" sz="4400" dirty="0" err="1" smtClean="0">
                <a:solidFill>
                  <a:prstClr val="black"/>
                </a:solidFill>
              </a:rPr>
              <a:t>using`HOTS</a:t>
            </a:r>
            <a:r>
              <a:rPr lang="en-GB" sz="4400" dirty="0" smtClean="0">
                <a:solidFill>
                  <a:prstClr val="black"/>
                </a:solidFill>
              </a:rPr>
              <a:t>`</a:t>
            </a:r>
            <a:endParaRPr lang="en-GB" sz="4400" dirty="0">
              <a:solidFill>
                <a:prstClr val="black"/>
              </a:solidFill>
            </a:endParaRPr>
          </a:p>
          <a:p>
            <a:pPr lvl="0"/>
            <a:r>
              <a:rPr lang="en-GB" sz="4400" dirty="0">
                <a:solidFill>
                  <a:prstClr val="black"/>
                </a:solidFill>
              </a:rPr>
              <a:t>Be the pupil using </a:t>
            </a:r>
            <a:r>
              <a:rPr lang="en-GB" sz="4400" dirty="0" smtClean="0">
                <a:solidFill>
                  <a:prstClr val="black"/>
                </a:solidFill>
              </a:rPr>
              <a:t>`HOTS`</a:t>
            </a:r>
            <a:endParaRPr lang="en-GB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18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midnightmusic.com.au/wp-content/uploads/2012/11/Plato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4337"/>
            <a:ext cx="7344816" cy="6029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720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auraeman.files.wordpress.com/2011/04/bloomingorangev1-resized-6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806489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36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5229200"/>
            <a:ext cx="6512511" cy="864096"/>
          </a:xfrm>
        </p:spPr>
        <p:txBody>
          <a:bodyPr>
            <a:normAutofit fontScale="90000"/>
          </a:bodyPr>
          <a:lstStyle/>
          <a:p>
            <a:pPr lvl="0"/>
            <a:r>
              <a:rPr lang="en-GB" b="1" dirty="0" smtClean="0">
                <a:solidFill>
                  <a:prstClr val="black"/>
                </a:solidFill>
              </a:rPr>
              <a:t>1. `Remembering` </a:t>
            </a:r>
            <a:br>
              <a:rPr lang="en-GB" b="1" dirty="0" smtClean="0">
                <a:solidFill>
                  <a:prstClr val="black"/>
                </a:solidFill>
              </a:rPr>
            </a:b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17432" cy="4353664"/>
          </a:xfrm>
        </p:spPr>
        <p:txBody>
          <a:bodyPr>
            <a:normAutofit fontScale="92500" lnSpcReduction="1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 sz="2600" i="1" dirty="0" smtClean="0">
                <a:solidFill>
                  <a:prstClr val="black"/>
                </a:solidFill>
              </a:rPr>
              <a:t>Recognising</a:t>
            </a:r>
            <a:r>
              <a:rPr lang="en-GB" sz="2600" i="1" dirty="0">
                <a:solidFill>
                  <a:prstClr val="black"/>
                </a:solidFill>
              </a:rPr>
              <a:t>, listing, describing, identifying, retrieving, naming, locating, finding</a:t>
            </a:r>
            <a:endParaRPr lang="en-GB" sz="26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GB" sz="2600" dirty="0">
                <a:solidFill>
                  <a:prstClr val="black"/>
                </a:solidFill>
              </a:rPr>
              <a:t> </a:t>
            </a:r>
          </a:p>
          <a:p>
            <a:pPr marL="457200" lvl="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prstClr val="black"/>
                </a:solidFill>
              </a:rPr>
              <a:t>Rhythms, pitches, shape</a:t>
            </a:r>
            <a:endParaRPr lang="en-GB" sz="2600" dirty="0">
              <a:solidFill>
                <a:prstClr val="black"/>
              </a:solidFill>
            </a:endParaRPr>
          </a:p>
          <a:p>
            <a:pPr marL="457200" lvl="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600" dirty="0" err="1" smtClean="0">
                <a:solidFill>
                  <a:prstClr val="black"/>
                </a:solidFill>
              </a:rPr>
              <a:t>Eg.pieces</a:t>
            </a:r>
            <a:r>
              <a:rPr lang="en-GB" sz="2600" dirty="0" smtClean="0">
                <a:solidFill>
                  <a:prstClr val="black"/>
                </a:solidFill>
              </a:rPr>
              <a:t> </a:t>
            </a:r>
            <a:r>
              <a:rPr lang="en-GB" sz="2600" dirty="0">
                <a:solidFill>
                  <a:prstClr val="black"/>
                </a:solidFill>
              </a:rPr>
              <a:t>that are in C major, right hand only, staccato, legato</a:t>
            </a:r>
          </a:p>
          <a:p>
            <a:pPr marL="457200" lvl="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prstClr val="black"/>
                </a:solidFill>
              </a:rPr>
              <a:t>Hear </a:t>
            </a:r>
            <a:r>
              <a:rPr lang="en-GB" sz="2600" dirty="0" smtClean="0">
                <a:solidFill>
                  <a:prstClr val="black"/>
                </a:solidFill>
              </a:rPr>
              <a:t>`Mary` </a:t>
            </a:r>
            <a:r>
              <a:rPr lang="en-GB" sz="2600" dirty="0">
                <a:solidFill>
                  <a:prstClr val="black"/>
                </a:solidFill>
              </a:rPr>
              <a:t>and know they have heard it on the CD or are learning to play it and name it.</a:t>
            </a:r>
          </a:p>
          <a:p>
            <a:pPr marL="457200" lvl="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prstClr val="black"/>
                </a:solidFill>
              </a:rPr>
              <a:t>Know where to start on the keyboard</a:t>
            </a:r>
          </a:p>
          <a:p>
            <a:pPr marL="457200" lvl="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prstClr val="black"/>
                </a:solidFill>
              </a:rPr>
              <a:t>Finding </a:t>
            </a:r>
            <a:r>
              <a:rPr lang="en-GB" sz="2600" dirty="0">
                <a:solidFill>
                  <a:prstClr val="black"/>
                </a:solidFill>
              </a:rPr>
              <a:t>the notes </a:t>
            </a:r>
            <a:r>
              <a:rPr lang="en-GB" sz="2600" dirty="0" smtClean="0">
                <a:solidFill>
                  <a:prstClr val="black"/>
                </a:solidFill>
              </a:rPr>
              <a:t>correctly</a:t>
            </a:r>
          </a:p>
          <a:p>
            <a:pPr marL="457200" lvl="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prstClr val="black"/>
                </a:solidFill>
              </a:rPr>
              <a:t>Playing a review piece</a:t>
            </a:r>
            <a:endParaRPr lang="en-GB" sz="2600" dirty="0">
              <a:solidFill>
                <a:prstClr val="black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1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157192"/>
            <a:ext cx="7766249" cy="1008112"/>
          </a:xfrm>
        </p:spPr>
        <p:txBody>
          <a:bodyPr/>
          <a:lstStyle/>
          <a:p>
            <a:r>
              <a:rPr lang="en-GB" dirty="0" smtClean="0"/>
              <a:t>1. `Remembering` - Q`s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What is?</a:t>
            </a:r>
          </a:p>
          <a:p>
            <a:r>
              <a:rPr lang="en-GB" sz="2800" dirty="0" smtClean="0"/>
              <a:t>Where is?</a:t>
            </a:r>
          </a:p>
          <a:p>
            <a:r>
              <a:rPr lang="en-GB" sz="2800" dirty="0" smtClean="0"/>
              <a:t>How would you explain?</a:t>
            </a:r>
          </a:p>
          <a:p>
            <a:r>
              <a:rPr lang="en-GB" sz="2800" dirty="0" smtClean="0"/>
              <a:t>Describe – show – what happened after?</a:t>
            </a:r>
          </a:p>
          <a:p>
            <a:r>
              <a:rPr lang="en-GB" sz="2800" dirty="0" smtClean="0"/>
              <a:t>Can you outline – identify?</a:t>
            </a:r>
          </a:p>
          <a:p>
            <a:r>
              <a:rPr lang="en-GB" sz="2800" dirty="0" smtClean="0"/>
              <a:t>What happened after this……….?</a:t>
            </a:r>
          </a:p>
          <a:p>
            <a:r>
              <a:rPr lang="en-GB" sz="2800" dirty="0" smtClean="0"/>
              <a:t>What happened – where?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6209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832" y="4941168"/>
            <a:ext cx="5688632" cy="864096"/>
          </a:xfrm>
        </p:spPr>
        <p:txBody>
          <a:bodyPr/>
          <a:lstStyle/>
          <a:p>
            <a:r>
              <a:rPr lang="en-GB" dirty="0" smtClean="0"/>
              <a:t>A bad case of `Remembering`!</a:t>
            </a:r>
            <a:endParaRPr lang="en-GB" dirty="0"/>
          </a:p>
        </p:txBody>
      </p:sp>
      <p:pic>
        <p:nvPicPr>
          <p:cNvPr id="4" name="Content Placeholder 3" descr="https://fbcdn-sphotos-h-a.akamaihd.net/hphotos-ak-ash4/t1.0-9/10336805_880930678587262_5654587479853764652_n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6912767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454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5589240"/>
            <a:ext cx="6739151" cy="936104"/>
          </a:xfrm>
        </p:spPr>
        <p:txBody>
          <a:bodyPr/>
          <a:lstStyle/>
          <a:p>
            <a:pPr marL="0" indent="0"/>
            <a:r>
              <a:rPr lang="en-GB" b="1" dirty="0" smtClean="0"/>
              <a:t>2. `Understanding`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731520"/>
            <a:ext cx="8280920" cy="4425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i="1" dirty="0" smtClean="0"/>
              <a:t>Interpreting</a:t>
            </a:r>
            <a:r>
              <a:rPr lang="en-GB" i="1" dirty="0"/>
              <a:t>, summarising, inferring, paraphrasing, classifying, comparing, explaining, exemplifying</a:t>
            </a:r>
            <a:r>
              <a:rPr lang="en-GB" i="1" dirty="0" smtClean="0"/>
              <a:t>.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Interpreting the written music and following the instructions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Interpreting and understanding what the signs and musical phrasing mean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Able to say that there are three </a:t>
            </a:r>
            <a:r>
              <a:rPr lang="en-GB" dirty="0" smtClean="0"/>
              <a:t>`dance like` </a:t>
            </a:r>
            <a:r>
              <a:rPr lang="en-GB" dirty="0"/>
              <a:t>pieces in Bk 1 and four in Bk 2 </a:t>
            </a:r>
            <a:r>
              <a:rPr lang="en-GB" dirty="0" err="1"/>
              <a:t>etc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Or </a:t>
            </a:r>
            <a:r>
              <a:rPr lang="en-GB" dirty="0" smtClean="0"/>
              <a:t>perhaps that all </a:t>
            </a:r>
            <a:r>
              <a:rPr lang="en-GB" dirty="0"/>
              <a:t>the staccato pieces have descriptive names.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Able to compare one piece with </a:t>
            </a:r>
            <a:r>
              <a:rPr lang="en-GB" dirty="0" smtClean="0"/>
              <a:t>another in various ways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Able to explain that with staccato you do ……. with your hand and with legato you do…….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927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581128"/>
            <a:ext cx="7910264" cy="1152128"/>
          </a:xfrm>
        </p:spPr>
        <p:txBody>
          <a:bodyPr/>
          <a:lstStyle/>
          <a:p>
            <a:r>
              <a:rPr lang="en-GB" dirty="0" smtClean="0"/>
              <a:t>2.`Understanding` -  Q`s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How would you say – tell in your own words?</a:t>
            </a:r>
          </a:p>
          <a:p>
            <a:r>
              <a:rPr lang="en-GB" sz="2800" dirty="0" smtClean="0"/>
              <a:t>How would you compare – contrast?</a:t>
            </a:r>
          </a:p>
          <a:p>
            <a:r>
              <a:rPr lang="en-GB" sz="2800" dirty="0" smtClean="0"/>
              <a:t>What might have happened next?</a:t>
            </a:r>
          </a:p>
          <a:p>
            <a:r>
              <a:rPr lang="en-GB" sz="2800" dirty="0" smtClean="0"/>
              <a:t>What example could you give of?</a:t>
            </a:r>
          </a:p>
          <a:p>
            <a:r>
              <a:rPr lang="en-GB" sz="2800" dirty="0" smtClean="0"/>
              <a:t>What do you think about…………….?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0757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3289" y="4725144"/>
            <a:ext cx="6512511" cy="1080120"/>
          </a:xfrm>
        </p:spPr>
        <p:txBody>
          <a:bodyPr/>
          <a:lstStyle/>
          <a:p>
            <a:r>
              <a:rPr lang="en-GB" dirty="0" smtClean="0"/>
              <a:t>2. Understanding!</a:t>
            </a:r>
            <a:endParaRPr lang="en-GB" dirty="0"/>
          </a:p>
        </p:txBody>
      </p:sp>
      <p:pic>
        <p:nvPicPr>
          <p:cNvPr id="5" name="Content Placeholder 4" descr="https://fbcdn-sphotos-b-a.akamaihd.net/hphotos-ak-frc3/t1.0-9/1794630_878887988791531_230789896823004664_n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31838"/>
            <a:ext cx="7200800" cy="3705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338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187</TotalTime>
  <Words>794</Words>
  <Application>Microsoft Office PowerPoint</Application>
  <PresentationFormat>On-screen Show (4:3)</PresentationFormat>
  <Paragraphs>111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Slipstream</vt:lpstr>
      <vt:lpstr>Thinking Skills</vt:lpstr>
      <vt:lpstr>PowerPoint Presentation</vt:lpstr>
      <vt:lpstr>PowerPoint Presentation</vt:lpstr>
      <vt:lpstr>1. `Remembering`  </vt:lpstr>
      <vt:lpstr>1. `Remembering` - Q`s</vt:lpstr>
      <vt:lpstr>A bad case of `Remembering`!</vt:lpstr>
      <vt:lpstr>2. `Understanding`</vt:lpstr>
      <vt:lpstr>2.`Understanding` -  Q`s</vt:lpstr>
      <vt:lpstr>2. Understanding!</vt:lpstr>
      <vt:lpstr>3. `Applying`</vt:lpstr>
      <vt:lpstr>3. `Applying` - Q`s</vt:lpstr>
      <vt:lpstr>Homer is applying himself to a problem!</vt:lpstr>
      <vt:lpstr>4. `Analysing`  Higher order thinking</vt:lpstr>
      <vt:lpstr>4. `Analysing`  Higher order thinking</vt:lpstr>
      <vt:lpstr>4. `Analysing` - Q`s</vt:lpstr>
      <vt:lpstr>Analysis of the situation?</vt:lpstr>
      <vt:lpstr>5. `Evaluating`</vt:lpstr>
      <vt:lpstr>5. `Evaluating`</vt:lpstr>
      <vt:lpstr>5. `Evaluating` - Q`s</vt:lpstr>
      <vt:lpstr>Great evaluation going on here!</vt:lpstr>
      <vt:lpstr>6. `Creating`</vt:lpstr>
      <vt:lpstr>6. `Creating` - Q`s</vt:lpstr>
      <vt:lpstr>Creativity is not easy!</vt:lpstr>
      <vt:lpstr>i. Teaching each other - `LOTS`</vt:lpstr>
      <vt:lpstr>ii. Teaching each other `HOTS`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</dc:creator>
  <cp:lastModifiedBy>Heather Clemson</cp:lastModifiedBy>
  <cp:revision>49</cp:revision>
  <dcterms:created xsi:type="dcterms:W3CDTF">2014-08-12T19:02:55Z</dcterms:created>
  <dcterms:modified xsi:type="dcterms:W3CDTF">2014-09-03T05:52:44Z</dcterms:modified>
</cp:coreProperties>
</file>